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22" autoAdjust="0"/>
    <p:restoredTop sz="93981" autoAdjust="0"/>
  </p:normalViewPr>
  <p:slideViewPr>
    <p:cSldViewPr>
      <p:cViewPr>
        <p:scale>
          <a:sx n="72" d="100"/>
          <a:sy n="72" d="100"/>
        </p:scale>
        <p:origin x="-850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24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10/4/2012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10/4/2012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10/4/2012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USER\&#1056;&#1072;&#1073;&#1086;&#1095;&#1080;&#1081;%20&#1089;&#1090;&#1086;&#1083;\1-circle-of-life%20(my-hit.ru)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7" Type="http://schemas.openxmlformats.org/officeDocument/2006/relationships/image" Target="../media/image36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Картинки\nature_064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38400" y="533400"/>
            <a:ext cx="373371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latin typeface="Agatha-Modern" pitchFamily="34" charset="0"/>
              </a:rPr>
              <a:t>Саванны</a:t>
            </a:r>
            <a:endParaRPr lang="ru-RU" sz="6600" dirty="0">
              <a:latin typeface="Agatha-Modern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5715000"/>
            <a:ext cx="89916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75000"/>
                  </a:schemeClr>
                </a:solidFill>
                <a:latin typeface="Mistral" pitchFamily="66" charset="0"/>
              </a:rPr>
              <a:t>Саванны — пространства в тропическом поясе, </a:t>
            </a:r>
          </a:p>
          <a:p>
            <a:r>
              <a:rPr lang="ru-RU" sz="2000" dirty="0" smtClean="0">
                <a:solidFill>
                  <a:schemeClr val="tx1">
                    <a:lumMod val="75000"/>
                  </a:schemeClr>
                </a:solidFill>
                <a:latin typeface="Mistral" pitchFamily="66" charset="0"/>
              </a:rPr>
              <a:t>покрытые травяной растительностью с деревьями и кустарниками.</a:t>
            </a:r>
          </a:p>
          <a:p>
            <a:r>
              <a:rPr lang="ru-RU" sz="2000" dirty="0" smtClean="0">
                <a:solidFill>
                  <a:schemeClr val="tx1">
                    <a:lumMod val="75000"/>
                  </a:schemeClr>
                </a:solidFill>
                <a:latin typeface="Mistral" pitchFamily="66" charset="0"/>
              </a:rPr>
              <a:t>Тропический климат - с разделением года на сухой и дождливый сезоны. </a:t>
            </a:r>
          </a:p>
          <a:p>
            <a:endParaRPr lang="ru-RU" dirty="0"/>
          </a:p>
        </p:txBody>
      </p:sp>
      <p:pic>
        <p:nvPicPr>
          <p:cNvPr id="8" name="1-circle-of-life (my-hit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324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24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_f9fc03bed44cd82166be85578941d0f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255"/>
            <a:ext cx="9144000" cy="6841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762000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istral" pitchFamily="66" charset="0"/>
              </a:rPr>
              <a:t>Буйвол</a:t>
            </a:r>
            <a:endParaRPr lang="ru-RU" sz="6000" dirty="0">
              <a:solidFill>
                <a:schemeClr val="bg1">
                  <a:lumMod val="95000"/>
                  <a:lumOff val="5000"/>
                </a:schemeClr>
              </a:solidFill>
              <a:latin typeface="Mistral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2514600"/>
            <a:ext cx="3352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Mistral" pitchFamily="66" charset="0"/>
              </a:rPr>
              <a:t>Мощное тело, невысокие мускулистые ноги, голова на сильной шее и маленькие глаза. 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Mistral" pitchFamily="66" charset="0"/>
              </a:rPr>
              <a:t>Рога африканского буйвола сближены на лбу, расходятся вниз — в стороны и загибаются вверх. 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9n9.JPG"/>
          <p:cNvPicPr>
            <a:picLocks noChangeAspect="1"/>
          </p:cNvPicPr>
          <p:nvPr/>
        </p:nvPicPr>
        <p:blipFill>
          <a:blip r:embed="rId2" cstate="print">
            <a:grayscl/>
            <a:lum contrast="20000"/>
          </a:blip>
          <a:stretch>
            <a:fillRect/>
          </a:stretch>
        </p:blipFill>
        <p:spPr>
          <a:xfrm>
            <a:off x="2286000" y="2286000"/>
            <a:ext cx="4933950" cy="3307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african-buffalo-picture.jpg"/>
          <p:cNvPicPr>
            <a:picLocks noChangeAspect="1"/>
          </p:cNvPicPr>
          <p:nvPr/>
        </p:nvPicPr>
        <p:blipFill>
          <a:blip r:embed="rId3" cstate="print">
            <a:grayscl/>
            <a:lum bright="-10000"/>
          </a:blip>
          <a:stretch>
            <a:fillRect/>
          </a:stretch>
        </p:blipFill>
        <p:spPr>
          <a:xfrm rot="524699">
            <a:off x="205242" y="101230"/>
            <a:ext cx="4572000" cy="30494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263540082.jpg"/>
          <p:cNvPicPr>
            <a:picLocks noChangeAspect="1"/>
          </p:cNvPicPr>
          <p:nvPr/>
        </p:nvPicPr>
        <p:blipFill>
          <a:blip r:embed="rId4" cstate="print">
            <a:grayscl/>
            <a:lum contrast="20000"/>
          </a:blip>
          <a:stretch>
            <a:fillRect/>
          </a:stretch>
        </p:blipFill>
        <p:spPr>
          <a:xfrm rot="20810478">
            <a:off x="328051" y="2843937"/>
            <a:ext cx="2590800" cy="3180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8959.JPEG"/>
          <p:cNvPicPr>
            <a:picLocks noChangeAspect="1"/>
          </p:cNvPicPr>
          <p:nvPr/>
        </p:nvPicPr>
        <p:blipFill>
          <a:blip r:embed="rId5" cstate="print">
            <a:grayscl/>
            <a:lum contrast="10000"/>
          </a:blip>
          <a:stretch>
            <a:fillRect/>
          </a:stretch>
        </p:blipFill>
        <p:spPr>
          <a:xfrm rot="20553003">
            <a:off x="5056065" y="3258348"/>
            <a:ext cx="38100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3755.jpg"/>
          <p:cNvPicPr>
            <a:picLocks noChangeAspect="1"/>
          </p:cNvPicPr>
          <p:nvPr/>
        </p:nvPicPr>
        <p:blipFill>
          <a:blip r:embed="rId6" cstate="print">
            <a:grayscl/>
            <a:lum contrast="30000"/>
          </a:blip>
          <a:stretch>
            <a:fillRect/>
          </a:stretch>
        </p:blipFill>
        <p:spPr>
          <a:xfrm rot="20244837">
            <a:off x="4718167" y="223824"/>
            <a:ext cx="4267200" cy="3136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473118" y="6150114"/>
            <a:ext cx="76708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Mistral" pitchFamily="66" charset="0"/>
              </a:rPr>
              <a:t>Самый могучий и свирепый зверь!</a:t>
            </a:r>
            <a:endParaRPr lang="ru-RU" sz="4000" dirty="0">
              <a:latin typeface="Mistral" pitchFamily="66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L_fd62ce560d9a385b7554fd84015a7133.jp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tretch>
            <a:fillRect/>
          </a:stretch>
        </p:blipFill>
        <p:spPr>
          <a:xfrm>
            <a:off x="2438400" y="0"/>
            <a:ext cx="6705600" cy="6728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52400" y="152400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latin typeface="Mistral" pitchFamily="66" charset="0"/>
              </a:rPr>
              <a:t>Слон</a:t>
            </a:r>
            <a:endParaRPr lang="ru-RU" sz="7200" dirty="0">
              <a:latin typeface="Mistral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1600200"/>
            <a:ext cx="2057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Mistral" pitchFamily="66" charset="0"/>
              </a:rPr>
              <a:t> Самое крупное животное. </a:t>
            </a:r>
          </a:p>
          <a:p>
            <a:r>
              <a:rPr lang="ru-RU" sz="2000" dirty="0" smtClean="0">
                <a:latin typeface="Mistral" pitchFamily="66" charset="0"/>
              </a:rPr>
              <a:t>Слон очень подвижен и быстр. </a:t>
            </a:r>
          </a:p>
          <a:p>
            <a:r>
              <a:rPr lang="ru-RU" sz="2000" dirty="0" smtClean="0">
                <a:latin typeface="Mistral" pitchFamily="66" charset="0"/>
              </a:rPr>
              <a:t>Он прекрасно плавает, </a:t>
            </a:r>
          </a:p>
          <a:p>
            <a:r>
              <a:rPr lang="ru-RU" sz="2000" dirty="0" smtClean="0">
                <a:latin typeface="Mistral" pitchFamily="66" charset="0"/>
              </a:rPr>
              <a:t>без усилий</a:t>
            </a:r>
            <a:endParaRPr lang="en-US" sz="2000" dirty="0" smtClean="0">
              <a:latin typeface="Mistral" pitchFamily="66" charset="0"/>
            </a:endParaRPr>
          </a:p>
          <a:p>
            <a:r>
              <a:rPr lang="ru-RU" sz="2000" dirty="0" smtClean="0">
                <a:latin typeface="Mistral" pitchFamily="66" charset="0"/>
              </a:rPr>
              <a:t> преодолевает крутой подъем.  </a:t>
            </a:r>
            <a:endParaRPr lang="ru-RU" sz="2000" dirty="0">
              <a:latin typeface="Mistral" pitchFamily="66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L_836757e310cc884c9daf762815c21b25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 rot="216892">
            <a:off x="4550206" y="2264207"/>
            <a:ext cx="4457700" cy="4457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l_9f6675499e54f5aa9d89c20b3324e311_c949661a3e2fc5339227d34785ff8926_145.jp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tretch>
            <a:fillRect/>
          </a:stretch>
        </p:blipFill>
        <p:spPr>
          <a:xfrm rot="21286692">
            <a:off x="444511" y="162098"/>
            <a:ext cx="3786379" cy="4917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L_fd62ce560d9a385b7554fd84015a7133.jpg"/>
          <p:cNvPicPr>
            <a:picLocks noChangeAspect="1"/>
          </p:cNvPicPr>
          <p:nvPr/>
        </p:nvPicPr>
        <p:blipFill>
          <a:blip r:embed="rId4" cstate="print">
            <a:lum contrast="30000"/>
          </a:blip>
          <a:stretch>
            <a:fillRect/>
          </a:stretch>
        </p:blipFill>
        <p:spPr>
          <a:xfrm rot="1351187">
            <a:off x="4981220" y="482999"/>
            <a:ext cx="3151759" cy="3162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0" y="5181601"/>
            <a:ext cx="4611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С</a:t>
            </a:r>
            <a:r>
              <a:rPr lang="ru-RU" sz="3600" dirty="0" smtClean="0">
                <a:latin typeface="Mistral" pitchFamily="66" charset="0"/>
              </a:rPr>
              <a:t>ерьезный, но в тоже </a:t>
            </a:r>
          </a:p>
          <a:p>
            <a:r>
              <a:rPr lang="ru-RU" sz="3600" dirty="0" smtClean="0">
                <a:latin typeface="Mistral" pitchFamily="66" charset="0"/>
              </a:rPr>
              <a:t>время такой забавный!</a:t>
            </a:r>
            <a:endParaRPr lang="ru-RU" sz="3600" dirty="0">
              <a:latin typeface="Mistral" pitchFamily="66" charset="0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_ff0edc7af7c5e27e6a89a28bdfa983f8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228600" y="8254"/>
            <a:ext cx="8763000" cy="6849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934200" y="152400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latin typeface="Mistral" pitchFamily="66" charset="0"/>
              </a:rPr>
              <a:t>Лев</a:t>
            </a:r>
            <a:endParaRPr lang="ru-RU" sz="7200" dirty="0">
              <a:latin typeface="Mistral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9800" y="3124200"/>
            <a:ext cx="2743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latin typeface="Mistral" pitchFamily="66" charset="0"/>
              </a:rPr>
              <a:t>Это очень крупный, могучего телосложения зверь. </a:t>
            </a:r>
          </a:p>
          <a:p>
            <a:pPr algn="r"/>
            <a:r>
              <a:rPr lang="ru-RU" sz="2000" b="1" dirty="0" smtClean="0">
                <a:latin typeface="Mistral" pitchFamily="66" charset="0"/>
              </a:rPr>
              <a:t>Тело льва мощное и стройное. Голова массивная, </a:t>
            </a:r>
          </a:p>
          <a:p>
            <a:pPr algn="r"/>
            <a:r>
              <a:rPr lang="ru-RU" sz="2000" b="1" dirty="0" smtClean="0">
                <a:latin typeface="Mistral" pitchFamily="66" charset="0"/>
              </a:rPr>
              <a:t>с  длинной мордой.</a:t>
            </a:r>
          </a:p>
          <a:p>
            <a:pPr algn="r"/>
            <a:r>
              <a:rPr lang="ru-RU" sz="2000" b="1" dirty="0" smtClean="0">
                <a:latin typeface="Mistral" pitchFamily="66" charset="0"/>
              </a:rPr>
              <a:t>Лапы невысокие, </a:t>
            </a:r>
          </a:p>
          <a:p>
            <a:pPr algn="r"/>
            <a:r>
              <a:rPr lang="ru-RU" sz="2000" b="1" dirty="0" smtClean="0">
                <a:latin typeface="Mistral" pitchFamily="66" charset="0"/>
              </a:rPr>
              <a:t>очень сильные. </a:t>
            </a:r>
          </a:p>
          <a:p>
            <a:pPr algn="r"/>
            <a:r>
              <a:rPr lang="ru-RU" sz="2000" b="1" dirty="0" smtClean="0">
                <a:latin typeface="Mistral" pitchFamily="66" charset="0"/>
              </a:rPr>
              <a:t>Хвост длинный,</a:t>
            </a:r>
          </a:p>
          <a:p>
            <a:pPr algn="r"/>
            <a:r>
              <a:rPr lang="ru-RU" sz="2000" b="1" dirty="0" smtClean="0">
                <a:latin typeface="Mistral" pitchFamily="66" charset="0"/>
              </a:rPr>
              <a:t> с кисточкой на конце. </a:t>
            </a:r>
            <a:endParaRPr lang="ru-RU" sz="2000" b="1" dirty="0">
              <a:latin typeface="Mistral" pitchFamily="66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umblr_l4wl8jeqgn1qa8sqwo1_5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2286000"/>
            <a:ext cx="4286583" cy="3686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wapos_ru_12051g.gif"/>
          <p:cNvPicPr>
            <a:picLocks noChangeAspect="1"/>
          </p:cNvPicPr>
          <p:nvPr/>
        </p:nvPicPr>
        <p:blipFill>
          <a:blip r:embed="rId3" cstate="print">
            <a:grayscl/>
            <a:lum contrast="30000"/>
          </a:blip>
          <a:stretch>
            <a:fillRect/>
          </a:stretch>
        </p:blipFill>
        <p:spPr>
          <a:xfrm>
            <a:off x="6477000" y="3276600"/>
            <a:ext cx="2667000" cy="3151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African Lions, Masai Mara, Kenya.jpg"/>
          <p:cNvPicPr>
            <a:picLocks noChangeAspect="1"/>
          </p:cNvPicPr>
          <p:nvPr/>
        </p:nvPicPr>
        <p:blipFill>
          <a:blip r:embed="rId4" cstate="print">
            <a:grayscl/>
            <a:lum contrast="30000"/>
          </a:blip>
          <a:stretch>
            <a:fillRect/>
          </a:stretch>
        </p:blipFill>
        <p:spPr>
          <a:xfrm rot="20788832">
            <a:off x="200625" y="4023267"/>
            <a:ext cx="2718076" cy="2038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0_30e7_4239c25c_XL.jpeg"/>
          <p:cNvPicPr>
            <a:picLocks noChangeAspect="1"/>
          </p:cNvPicPr>
          <p:nvPr/>
        </p:nvPicPr>
        <p:blipFill>
          <a:blip r:embed="rId5" cstate="print">
            <a:grayscl/>
          </a:blip>
          <a:stretch>
            <a:fillRect/>
          </a:stretch>
        </p:blipFill>
        <p:spPr>
          <a:xfrm rot="274458">
            <a:off x="-15193" y="1335859"/>
            <a:ext cx="2807368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free_lions_screensaver-131725-2.jpeg"/>
          <p:cNvPicPr>
            <a:picLocks noChangeAspect="1"/>
          </p:cNvPicPr>
          <p:nvPr/>
        </p:nvPicPr>
        <p:blipFill>
          <a:blip r:embed="rId6" cstate="print">
            <a:grayscl/>
            <a:lum contrast="30000"/>
          </a:blip>
          <a:stretch>
            <a:fillRect/>
          </a:stretch>
        </p:blipFill>
        <p:spPr>
          <a:xfrm rot="21054779">
            <a:off x="5361463" y="252251"/>
            <a:ext cx="3396828" cy="25476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1281617000_lion-01.jpg"/>
          <p:cNvPicPr>
            <a:picLocks noChangeAspect="1"/>
          </p:cNvPicPr>
          <p:nvPr/>
        </p:nvPicPr>
        <p:blipFill>
          <a:blip r:embed="rId7" cstate="print">
            <a:grayscl/>
            <a:lum contrast="30000"/>
          </a:blip>
          <a:stretch>
            <a:fillRect/>
          </a:stretch>
        </p:blipFill>
        <p:spPr>
          <a:xfrm rot="21353778">
            <a:off x="2056491" y="102592"/>
            <a:ext cx="29464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giraffe10.jpg"/>
          <p:cNvPicPr>
            <a:picLocks noChangeAspect="1"/>
          </p:cNvPicPr>
          <p:nvPr/>
        </p:nvPicPr>
        <p:blipFill>
          <a:blip r:embed="rId2" cstate="print">
            <a:grayscl/>
            <a:lum bright="-10000"/>
          </a:blip>
          <a:stretch>
            <a:fillRect/>
          </a:stretch>
        </p:blipFill>
        <p:spPr>
          <a:xfrm>
            <a:off x="0" y="-3724"/>
            <a:ext cx="9144000" cy="68654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0327082">
            <a:off x="3214777" y="3440698"/>
            <a:ext cx="5491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atin typeface="Mistral" pitchFamily="66" charset="0"/>
              </a:rPr>
              <a:t>Жирафики!!!!</a:t>
            </a:r>
            <a:endParaRPr lang="ru-RU" sz="6000" dirty="0">
              <a:latin typeface="Mistral" pitchFamily="66" charset="0"/>
            </a:endParaRPr>
          </a:p>
        </p:txBody>
      </p:sp>
      <p:pic>
        <p:nvPicPr>
          <p:cNvPr id="7" name="Рисунок 6" descr="giraffe1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lum contrast="30000"/>
          </a:blip>
          <a:stretch>
            <a:fillRect/>
          </a:stretch>
        </p:blipFill>
        <p:spPr>
          <a:xfrm rot="364861">
            <a:off x="6641961" y="267721"/>
            <a:ext cx="2343150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giraffe3.jpg"/>
          <p:cNvPicPr>
            <a:picLocks noChangeAspect="1"/>
          </p:cNvPicPr>
          <p:nvPr/>
        </p:nvPicPr>
        <p:blipFill>
          <a:blip r:embed="rId4" cstate="print">
            <a:grayscl/>
            <a:lum contrast="30000"/>
          </a:blip>
          <a:stretch>
            <a:fillRect/>
          </a:stretch>
        </p:blipFill>
        <p:spPr>
          <a:xfrm rot="1619720">
            <a:off x="6831814" y="3205307"/>
            <a:ext cx="1905000" cy="2251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giraffe5.jp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lum contrast="30000"/>
          </a:blip>
          <a:stretch>
            <a:fillRect/>
          </a:stretch>
        </p:blipFill>
        <p:spPr>
          <a:xfrm rot="828913">
            <a:off x="5280522" y="4896662"/>
            <a:ext cx="2940050" cy="1822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giraffe_yumor_5.jpg"/>
          <p:cNvPicPr>
            <a:picLocks noChangeAspect="1"/>
          </p:cNvPicPr>
          <p:nvPr/>
        </p:nvPicPr>
        <p:blipFill>
          <a:blip r:embed="rId6" cstate="print">
            <a:grayscl/>
            <a:lum contrast="30000"/>
          </a:blip>
          <a:stretch>
            <a:fillRect/>
          </a:stretch>
        </p:blipFill>
        <p:spPr>
          <a:xfrm>
            <a:off x="0" y="0"/>
            <a:ext cx="3331029" cy="6858000"/>
          </a:xfrm>
          <a:prstGeom prst="rect">
            <a:avLst/>
          </a:prstGeom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5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giraffe9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grayscl/>
            <a:lum contrast="30000"/>
          </a:blip>
          <a:stretch>
            <a:fillRect/>
          </a:stretch>
        </p:blipFill>
        <p:spPr>
          <a:xfrm>
            <a:off x="152400" y="228600"/>
            <a:ext cx="8718990" cy="640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57200" y="228600"/>
            <a:ext cx="726846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Mistral" pitchFamily="66" charset="0"/>
              </a:rPr>
              <a:t>Обитают в открытых степях - саваннах с редко расположенными </a:t>
            </a:r>
          </a:p>
          <a:p>
            <a:r>
              <a:rPr lang="ru-RU" sz="2000" dirty="0" smtClean="0">
                <a:latin typeface="Mistral" pitchFamily="66" charset="0"/>
              </a:rPr>
              <a:t>деревьями и кустарниками. </a:t>
            </a:r>
          </a:p>
          <a:p>
            <a:r>
              <a:rPr lang="ru-RU" sz="2000" dirty="0" smtClean="0">
                <a:latin typeface="Mistral" pitchFamily="66" charset="0"/>
              </a:rPr>
              <a:t>Живут небольшими стадами. </a:t>
            </a:r>
          </a:p>
          <a:p>
            <a:r>
              <a:rPr lang="ru-RU" sz="2000" dirty="0" smtClean="0">
                <a:latin typeface="Mistral" pitchFamily="66" charset="0"/>
              </a:rPr>
              <a:t>Питаются листьями и ветками различных акаций. </a:t>
            </a:r>
          </a:p>
          <a:p>
            <a:r>
              <a:rPr lang="ru-RU" sz="2000" dirty="0" smtClean="0">
                <a:latin typeface="Mistral" pitchFamily="66" charset="0"/>
              </a:rPr>
              <a:t>Жирафы очень миролюбивые существа.  </a:t>
            </a:r>
            <a:endParaRPr lang="ru-RU" sz="2000" dirty="0">
              <a:latin typeface="Mistral" pitchFamily="66" charset="0"/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giraffe1.gif"/>
          <p:cNvPicPr>
            <a:picLocks noChangeAspect="1"/>
          </p:cNvPicPr>
          <p:nvPr/>
        </p:nvPicPr>
        <p:blipFill>
          <a:blip r:embed="rId2" cstate="print">
            <a:grayscl/>
            <a:lum contrast="30000"/>
          </a:blip>
          <a:stretch>
            <a:fillRect/>
          </a:stretch>
        </p:blipFill>
        <p:spPr>
          <a:xfrm>
            <a:off x="3810000" y="4572000"/>
            <a:ext cx="3048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giraffe_yumor_3.jpg"/>
          <p:cNvPicPr>
            <a:picLocks noChangeAspect="1"/>
          </p:cNvPicPr>
          <p:nvPr/>
        </p:nvPicPr>
        <p:blipFill>
          <a:blip r:embed="rId3" cstate="print">
            <a:grayscl/>
            <a:lum contrast="20000"/>
          </a:blip>
          <a:stretch>
            <a:fillRect/>
          </a:stretch>
        </p:blipFill>
        <p:spPr>
          <a:xfrm>
            <a:off x="1" y="210978"/>
            <a:ext cx="7010400" cy="4480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giraffe6.jpg"/>
          <p:cNvPicPr>
            <a:picLocks noChangeAspect="1"/>
          </p:cNvPicPr>
          <p:nvPr/>
        </p:nvPicPr>
        <p:blipFill>
          <a:blip r:embed="rId4" cstate="print">
            <a:grayscl/>
            <a:lum contrast="20000"/>
          </a:blip>
          <a:stretch>
            <a:fillRect/>
          </a:stretch>
        </p:blipFill>
        <p:spPr>
          <a:xfrm>
            <a:off x="6667500" y="2286000"/>
            <a:ext cx="2476500" cy="3800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giraffe2.jpeg"/>
          <p:cNvPicPr>
            <a:picLocks noChangeAspect="1"/>
          </p:cNvPicPr>
          <p:nvPr/>
        </p:nvPicPr>
        <p:blipFill>
          <a:blip r:embed="rId5" cstate="print">
            <a:grayscl/>
            <a:lum contrast="30000"/>
          </a:blip>
          <a:stretch>
            <a:fillRect/>
          </a:stretch>
        </p:blipFill>
        <p:spPr>
          <a:xfrm>
            <a:off x="0" y="4185793"/>
            <a:ext cx="4038600" cy="2672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6934201" y="533400"/>
            <a:ext cx="1981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Mistral" pitchFamily="66" charset="0"/>
              </a:rPr>
              <a:t>Жирафы забавные и умеют  </a:t>
            </a:r>
          </a:p>
          <a:p>
            <a:r>
              <a:rPr lang="ru-RU" sz="2000" dirty="0" smtClean="0">
                <a:latin typeface="Mistral" pitchFamily="66" charset="0"/>
              </a:rPr>
              <a:t>заботиться </a:t>
            </a:r>
          </a:p>
          <a:p>
            <a:r>
              <a:rPr lang="ru-RU" sz="2000" dirty="0" smtClean="0">
                <a:latin typeface="Mistral" pitchFamily="66" charset="0"/>
              </a:rPr>
              <a:t>о своём потомстве! </a:t>
            </a:r>
            <a:endParaRPr lang="ru-RU" sz="2000" dirty="0">
              <a:latin typeface="Mistral" pitchFamily="66" charset="0"/>
            </a:endParaRPr>
          </a:p>
        </p:txBody>
      </p:sp>
      <p:pic>
        <p:nvPicPr>
          <p:cNvPr id="9" name="Рисунок 8" descr="giraffe3.jpg"/>
          <p:cNvPicPr>
            <a:picLocks noChangeAspect="1"/>
          </p:cNvPicPr>
          <p:nvPr/>
        </p:nvPicPr>
        <p:blipFill>
          <a:blip r:embed="rId6" cstate="print">
            <a:grayscl/>
            <a:lum contrast="30000"/>
          </a:blip>
          <a:stretch>
            <a:fillRect/>
          </a:stretch>
        </p:blipFill>
        <p:spPr>
          <a:xfrm>
            <a:off x="4419600" y="304800"/>
            <a:ext cx="2057400" cy="24314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93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193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193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193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28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_0c6e8892782b97f3b50eaa0b61b3b8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04800"/>
            <a:ext cx="8658290" cy="6248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09600" y="609600"/>
            <a:ext cx="2590800" cy="121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latin typeface="Mistral" pitchFamily="66" charset="0"/>
              </a:rPr>
              <a:t>Зебра</a:t>
            </a:r>
            <a:endParaRPr lang="ru-RU" sz="7200" dirty="0">
              <a:latin typeface="Mistral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0600" y="533400"/>
            <a:ext cx="388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Mistral" pitchFamily="66" charset="0"/>
              </a:rPr>
              <a:t>Зебры от лошадей отличаются своеобразной окраской, представляющей чередование темных и светлых полос. </a:t>
            </a:r>
            <a:endParaRPr lang="ru-RU" sz="2000" dirty="0">
              <a:latin typeface="Mistral" pitchFamily="66" charset="0"/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85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385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38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38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85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385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" dur="38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38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Содержимое 15" descr="051055049054052057055048124053048048124052048048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0" y="491734"/>
            <a:ext cx="9144000" cy="636626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6096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Mistral" pitchFamily="66" charset="0"/>
              </a:rPr>
              <a:t>Климат</a:t>
            </a:r>
            <a:endParaRPr lang="ru-RU" dirty="0">
              <a:latin typeface="Mistral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83820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Mistral" pitchFamily="66" charset="0"/>
              </a:rPr>
              <a:t>Обычно очень сухой, </a:t>
            </a:r>
          </a:p>
          <a:p>
            <a:r>
              <a:rPr lang="ru-RU" sz="2400" dirty="0" smtClean="0">
                <a:latin typeface="Mistral" pitchFamily="66" charset="0"/>
              </a:rPr>
              <a:t>однако в определённые месяцы становится жарко и идут дожди. </a:t>
            </a:r>
            <a:endParaRPr lang="ru-RU" sz="2400" dirty="0">
              <a:latin typeface="Mistral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300665823_fa0a3ca8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304800"/>
            <a:ext cx="47625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268435156_320x480.jpg"/>
          <p:cNvPicPr>
            <a:picLocks noChangeAspect="1"/>
          </p:cNvPicPr>
          <p:nvPr/>
        </p:nvPicPr>
        <p:blipFill>
          <a:blip r:embed="rId3" cstate="print">
            <a:grayscl/>
            <a:lum contrast="30000"/>
          </a:blip>
          <a:stretch>
            <a:fillRect/>
          </a:stretch>
        </p:blipFill>
        <p:spPr>
          <a:xfrm rot="474590">
            <a:off x="220196" y="146733"/>
            <a:ext cx="2396973" cy="3825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zebra_drinking_1280x1024.jpg"/>
          <p:cNvPicPr>
            <a:picLocks noChangeAspect="1"/>
          </p:cNvPicPr>
          <p:nvPr/>
        </p:nvPicPr>
        <p:blipFill>
          <a:blip r:embed="rId4" cstate="print">
            <a:grayscl/>
            <a:lum contrast="20000"/>
          </a:blip>
          <a:stretch>
            <a:fillRect/>
          </a:stretch>
        </p:blipFill>
        <p:spPr>
          <a:xfrm rot="886809">
            <a:off x="5698494" y="233071"/>
            <a:ext cx="3371850" cy="2697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0_4415_be206513_L.jpeg"/>
          <p:cNvPicPr>
            <a:picLocks noChangeAspect="1"/>
          </p:cNvPicPr>
          <p:nvPr/>
        </p:nvPicPr>
        <p:blipFill>
          <a:blip r:embed="rId5" cstate="print">
            <a:grayscl/>
            <a:lum contrast="30000"/>
          </a:blip>
          <a:stretch>
            <a:fillRect/>
          </a:stretch>
        </p:blipFill>
        <p:spPr>
          <a:xfrm rot="19978640">
            <a:off x="241219" y="3419252"/>
            <a:ext cx="2432854" cy="3323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tiger-horse.jpg"/>
          <p:cNvPicPr>
            <a:picLocks noChangeAspect="1"/>
          </p:cNvPicPr>
          <p:nvPr/>
        </p:nvPicPr>
        <p:blipFill>
          <a:blip r:embed="rId6" cstate="print">
            <a:grayscl/>
            <a:lum contrast="20000"/>
          </a:blip>
          <a:stretch>
            <a:fillRect/>
          </a:stretch>
        </p:blipFill>
        <p:spPr>
          <a:xfrm rot="21059980">
            <a:off x="2481480" y="3583732"/>
            <a:ext cx="3168656" cy="2748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zeebra.jpg"/>
          <p:cNvPicPr>
            <a:picLocks noChangeAspect="1"/>
          </p:cNvPicPr>
          <p:nvPr/>
        </p:nvPicPr>
        <p:blipFill>
          <a:blip r:embed="rId7" cstate="print">
            <a:grayscl/>
          </a:blip>
          <a:stretch>
            <a:fillRect/>
          </a:stretch>
        </p:blipFill>
        <p:spPr>
          <a:xfrm rot="20003174">
            <a:off x="5899185" y="3127001"/>
            <a:ext cx="2910112" cy="21825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24200" y="6096000"/>
            <a:ext cx="601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Mistral" pitchFamily="66" charset="0"/>
              </a:rPr>
              <a:t>  Зебра в полосочку!</a:t>
            </a:r>
            <a:endParaRPr lang="ru-RU" sz="5400" dirty="0">
              <a:latin typeface="Mistral" pitchFamily="66" charset="0"/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375a4_c994bbdb_XL.jpeg"/>
          <p:cNvPicPr>
            <a:picLocks noChangeAspect="1"/>
          </p:cNvPicPr>
          <p:nvPr/>
        </p:nvPicPr>
        <p:blipFill>
          <a:blip r:embed="rId2" cstate="print">
            <a:grayscl/>
            <a:lum contras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0400" y="0"/>
            <a:ext cx="5943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Mistral" pitchFamily="66" charset="0"/>
              </a:rPr>
              <a:t>Лёгкий шорох травы выдаёт других обитателей саванны.</a:t>
            </a:r>
          </a:p>
          <a:p>
            <a:r>
              <a:rPr lang="ru-RU" sz="2800" b="1" dirty="0" smtClean="0">
                <a:latin typeface="Mistral" pitchFamily="66" charset="0"/>
              </a:rPr>
              <a:t> Это змеи. Здесь их очень много. </a:t>
            </a:r>
          </a:p>
          <a:p>
            <a:r>
              <a:rPr lang="ru-RU" sz="2800" b="1" dirty="0" smtClean="0">
                <a:latin typeface="Mistral" pitchFamily="66" charset="0"/>
              </a:rPr>
              <a:t>И самая страшная из них — аспид.</a:t>
            </a:r>
            <a:endParaRPr lang="ru-RU" sz="2800" b="1" dirty="0">
              <a:latin typeface="Mistral" pitchFamily="66" charset="0"/>
            </a:endParaRPr>
          </a:p>
        </p:txBody>
      </p:sp>
      <p:pic>
        <p:nvPicPr>
          <p:cNvPr id="7" name="Рисунок 6" descr="42697072.jpg"/>
          <p:cNvPicPr>
            <a:picLocks noChangeAspect="1"/>
          </p:cNvPicPr>
          <p:nvPr/>
        </p:nvPicPr>
        <p:blipFill>
          <a:blip r:embed="rId3" cstate="print">
            <a:grayscl/>
            <a:lum contrast="30000"/>
          </a:blip>
          <a:stretch>
            <a:fillRect/>
          </a:stretch>
        </p:blipFill>
        <p:spPr>
          <a:xfrm>
            <a:off x="5562600" y="3733800"/>
            <a:ext cx="3130296" cy="2599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5b63192698f8.jpg"/>
          <p:cNvPicPr>
            <a:picLocks noChangeAspect="1"/>
          </p:cNvPicPr>
          <p:nvPr/>
        </p:nvPicPr>
        <p:blipFill>
          <a:blip r:embed="rId4" cstate="print">
            <a:grayscl/>
            <a:lum contrast="20000"/>
          </a:blip>
          <a:stretch>
            <a:fillRect/>
          </a:stretch>
        </p:blipFill>
        <p:spPr>
          <a:xfrm>
            <a:off x="3733800" y="4953000"/>
            <a:ext cx="2300377" cy="162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afe5ac6e25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grayscl/>
            <a:lum contrast="30000"/>
          </a:blip>
          <a:stretch>
            <a:fillRect/>
          </a:stretch>
        </p:blipFill>
        <p:spPr>
          <a:xfrm>
            <a:off x="1569509" y="228600"/>
            <a:ext cx="7315200" cy="5486400"/>
          </a:xfrm>
        </p:spPr>
      </p:pic>
      <p:sp>
        <p:nvSpPr>
          <p:cNvPr id="5" name="TextBox 4"/>
          <p:cNvSpPr txBox="1"/>
          <p:nvPr/>
        </p:nvSpPr>
        <p:spPr>
          <a:xfrm>
            <a:off x="0" y="0"/>
            <a:ext cx="411479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>
              <a:latin typeface="Mistral" pitchFamily="66" charset="0"/>
            </a:endParaRPr>
          </a:p>
          <a:p>
            <a:r>
              <a:rPr lang="ru-RU" sz="2400" dirty="0" smtClean="0">
                <a:latin typeface="Mistral" pitchFamily="66" charset="0"/>
              </a:rPr>
              <a:t>Род аспидов </a:t>
            </a:r>
          </a:p>
          <a:p>
            <a:r>
              <a:rPr lang="ru-RU" sz="2400" dirty="0" smtClean="0">
                <a:latin typeface="Mistral" pitchFamily="66" charset="0"/>
              </a:rPr>
              <a:t>отличается </a:t>
            </a:r>
          </a:p>
          <a:p>
            <a:r>
              <a:rPr lang="ru-RU" sz="2400" dirty="0" smtClean="0">
                <a:latin typeface="Mistral" pitchFamily="66" charset="0"/>
              </a:rPr>
              <a:t>вытянутым </a:t>
            </a:r>
          </a:p>
          <a:p>
            <a:r>
              <a:rPr lang="ru-RU" sz="2400" dirty="0" smtClean="0">
                <a:latin typeface="Mistral" pitchFamily="66" charset="0"/>
              </a:rPr>
              <a:t>телом и </a:t>
            </a:r>
          </a:p>
          <a:p>
            <a:r>
              <a:rPr lang="ru-RU" sz="2400" dirty="0" smtClean="0">
                <a:latin typeface="Mistral" pitchFamily="66" charset="0"/>
              </a:rPr>
              <a:t>Небольшой</a:t>
            </a:r>
          </a:p>
          <a:p>
            <a:r>
              <a:rPr lang="ru-RU" sz="2400" dirty="0" smtClean="0">
                <a:latin typeface="Mistral" pitchFamily="66" charset="0"/>
              </a:rPr>
              <a:t>головой с </a:t>
            </a:r>
          </a:p>
          <a:p>
            <a:r>
              <a:rPr lang="ru-RU" sz="2400" dirty="0" smtClean="0">
                <a:latin typeface="Mistral" pitchFamily="66" charset="0"/>
              </a:rPr>
              <a:t>маленькими </a:t>
            </a:r>
          </a:p>
          <a:p>
            <a:r>
              <a:rPr lang="ru-RU" sz="2400" dirty="0" smtClean="0">
                <a:latin typeface="Mistral" pitchFamily="66" charset="0"/>
              </a:rPr>
              <a:t>глазками. </a:t>
            </a:r>
          </a:p>
          <a:p>
            <a:r>
              <a:rPr lang="ru-RU" sz="2400" dirty="0" smtClean="0">
                <a:latin typeface="Mistral" pitchFamily="66" charset="0"/>
              </a:rPr>
              <a:t>На спине </a:t>
            </a:r>
          </a:p>
          <a:p>
            <a:r>
              <a:rPr lang="ru-RU" sz="2400" dirty="0" smtClean="0">
                <a:latin typeface="Mistral" pitchFamily="66" charset="0"/>
              </a:rPr>
              <a:t>есть гребень. </a:t>
            </a:r>
          </a:p>
          <a:p>
            <a:r>
              <a:rPr lang="ru-RU" sz="2400" dirty="0" smtClean="0">
                <a:latin typeface="Mistral" pitchFamily="66" charset="0"/>
              </a:rPr>
              <a:t>Длина этой</a:t>
            </a:r>
          </a:p>
          <a:p>
            <a:r>
              <a:rPr lang="ru-RU" sz="2400" dirty="0" smtClean="0">
                <a:latin typeface="Mistral" pitchFamily="66" charset="0"/>
              </a:rPr>
              <a:t> змеи до 2,5 м. </a:t>
            </a:r>
            <a:endParaRPr lang="ru-RU" sz="2400" dirty="0">
              <a:latin typeface="Mistral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5791200"/>
            <a:ext cx="75473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latin typeface="Mistral" pitchFamily="66" charset="0"/>
              </a:rPr>
              <a:t>Аспид самая опасная змея….</a:t>
            </a:r>
            <a:endParaRPr lang="ru-RU" sz="4800" dirty="0">
              <a:latin typeface="Mistral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381000"/>
            <a:ext cx="81823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Mistral" pitchFamily="66" charset="0"/>
              </a:rPr>
              <a:t>Но есть одно бесстрашное существо, которое не только не боится аспида, </a:t>
            </a:r>
          </a:p>
          <a:p>
            <a:r>
              <a:rPr lang="ru-RU" sz="2000" dirty="0" smtClean="0">
                <a:latin typeface="Mistral" pitchFamily="66" charset="0"/>
              </a:rPr>
              <a:t>но даже  может сразиться с ним и победить. Это — </a:t>
            </a:r>
            <a:r>
              <a:rPr lang="ru-RU" sz="2000" b="1" dirty="0" smtClean="0">
                <a:latin typeface="Mistral" pitchFamily="66" charset="0"/>
              </a:rPr>
              <a:t>орел-скоморох</a:t>
            </a:r>
            <a:endParaRPr lang="ru-RU" sz="2000" dirty="0">
              <a:latin typeface="Mistral" pitchFamily="66" charset="0"/>
            </a:endParaRPr>
          </a:p>
        </p:txBody>
      </p:sp>
      <p:pic>
        <p:nvPicPr>
          <p:cNvPr id="5" name="Рисунок 4" descr="0_37181_49bceceb_XL.jpeg"/>
          <p:cNvPicPr>
            <a:picLocks noChangeAspect="1"/>
          </p:cNvPicPr>
          <p:nvPr/>
        </p:nvPicPr>
        <p:blipFill>
          <a:blip r:embed="rId2" cstate="print">
            <a:grayscl/>
            <a:lum contrast="30000"/>
          </a:blip>
          <a:stretch>
            <a:fillRect/>
          </a:stretch>
        </p:blipFill>
        <p:spPr>
          <a:xfrm>
            <a:off x="381000" y="1524000"/>
            <a:ext cx="2090057" cy="19986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70.jpg"/>
          <p:cNvPicPr>
            <a:picLocks noChangeAspect="1"/>
          </p:cNvPicPr>
          <p:nvPr/>
        </p:nvPicPr>
        <p:blipFill>
          <a:blip r:embed="rId3" cstate="print">
            <a:grayscl/>
          </a:blip>
          <a:stretch>
            <a:fillRect/>
          </a:stretch>
        </p:blipFill>
        <p:spPr>
          <a:xfrm>
            <a:off x="5486400" y="1447800"/>
            <a:ext cx="3200400" cy="4210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1258894581_g.jpg"/>
          <p:cNvPicPr>
            <a:picLocks noChangeAspect="1"/>
          </p:cNvPicPr>
          <p:nvPr/>
        </p:nvPicPr>
        <p:blipFill>
          <a:blip r:embed="rId4" cstate="print">
            <a:grayscl/>
            <a:lum contrast="30000"/>
          </a:blip>
          <a:stretch>
            <a:fillRect/>
          </a:stretch>
        </p:blipFill>
        <p:spPr>
          <a:xfrm>
            <a:off x="2590800" y="1524000"/>
            <a:ext cx="2865120" cy="406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81000" y="5943600"/>
            <a:ext cx="4620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Mistral" pitchFamily="66" charset="0"/>
              </a:rPr>
              <a:t>Очень красивая птица!</a:t>
            </a:r>
            <a:endParaRPr lang="ru-RU" sz="3600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249637249_537998.jpg"/>
          <p:cNvPicPr>
            <a:picLocks noChangeAspect="1"/>
          </p:cNvPicPr>
          <p:nvPr/>
        </p:nvPicPr>
        <p:blipFill>
          <a:blip r:embed="rId2" cstate="print">
            <a:grayscl/>
            <a:lum contrast="30000"/>
          </a:blip>
          <a:stretch>
            <a:fillRect/>
          </a:stretch>
        </p:blipFill>
        <p:spPr>
          <a:xfrm>
            <a:off x="3200400" y="922528"/>
            <a:ext cx="5410200" cy="42019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1436480">
            <a:off x="35958" y="677432"/>
            <a:ext cx="2653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Mistral" pitchFamily="66" charset="0"/>
              </a:rPr>
              <a:t>В африканских саваннах живет самая крупная современная птица — африканский страус. </a:t>
            </a:r>
            <a:endParaRPr lang="ru-RU" sz="2400" dirty="0">
              <a:latin typeface="Mistral" pitchFamily="66" charset="0"/>
            </a:endParaRPr>
          </a:p>
        </p:txBody>
      </p:sp>
      <p:pic>
        <p:nvPicPr>
          <p:cNvPr id="10" name="Рисунок 9" descr="1283000064_116370504_1-----1283000064.jpg"/>
          <p:cNvPicPr>
            <a:picLocks noChangeAspect="1"/>
          </p:cNvPicPr>
          <p:nvPr/>
        </p:nvPicPr>
        <p:blipFill>
          <a:blip r:embed="rId3" cstate="print">
            <a:grayscl/>
            <a:lum contrast="20000"/>
          </a:blip>
          <a:stretch>
            <a:fillRect/>
          </a:stretch>
        </p:blipFill>
        <p:spPr>
          <a:xfrm rot="19994496">
            <a:off x="1397720" y="3620027"/>
            <a:ext cx="1966913" cy="2953323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600200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Mistral" pitchFamily="66" charset="0"/>
              </a:rPr>
              <a:t>Саванна – </a:t>
            </a:r>
            <a:br>
              <a:rPr lang="ru-RU" sz="4000" dirty="0" smtClean="0">
                <a:latin typeface="Mistral" pitchFamily="66" charset="0"/>
              </a:rPr>
            </a:br>
            <a:r>
              <a:rPr lang="ru-RU" sz="4000" dirty="0" smtClean="0">
                <a:latin typeface="Mistral" pitchFamily="66" charset="0"/>
              </a:rPr>
              <a:t>это очень интересная зона исследования, </a:t>
            </a:r>
            <a:br>
              <a:rPr lang="ru-RU" sz="4000" dirty="0" smtClean="0">
                <a:latin typeface="Mistral" pitchFamily="66" charset="0"/>
              </a:rPr>
            </a:br>
            <a:r>
              <a:rPr lang="ru-RU" sz="4000" dirty="0" smtClean="0">
                <a:latin typeface="Mistral" pitchFamily="66" charset="0"/>
              </a:rPr>
              <a:t>с увлекательной историй, удивительной флорой и фауной!</a:t>
            </a:r>
            <a:endParaRPr lang="ru-RU" sz="4000" dirty="0">
              <a:latin typeface="Mistral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8200" y="58674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Mistral" pitchFamily="66" charset="0"/>
              </a:rPr>
              <a:t>Спасибо за внимание!</a:t>
            </a:r>
            <a:endParaRPr lang="ru-RU" sz="3600" dirty="0">
              <a:latin typeface="Mistral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53514690_baobab_fruit.jpg"/>
          <p:cNvPicPr>
            <a:picLocks noChangeAspect="1"/>
          </p:cNvPicPr>
          <p:nvPr/>
        </p:nvPicPr>
        <p:blipFill>
          <a:blip r:embed="rId2" cstate="print">
            <a:lum bright="-10000" contrast="20000"/>
          </a:blip>
          <a:stretch>
            <a:fillRect/>
          </a:stretch>
        </p:blipFill>
        <p:spPr>
          <a:xfrm>
            <a:off x="1905000" y="2590800"/>
            <a:ext cx="5448300" cy="4086225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Рисунок 5" descr="1288647581_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3545666"/>
            <a:ext cx="2209800" cy="3312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382000" cy="2286000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tx1">
                    <a:lumMod val="85000"/>
                  </a:schemeClr>
                </a:solidFill>
                <a:latin typeface="Mistral" pitchFamily="66" charset="0"/>
              </a:rPr>
              <a:t/>
            </a:r>
            <a:br>
              <a:rPr lang="ru-RU" sz="2000" dirty="0" smtClean="0">
                <a:solidFill>
                  <a:schemeClr val="tx1">
                    <a:lumMod val="85000"/>
                  </a:schemeClr>
                </a:solidFill>
                <a:latin typeface="Mistral" pitchFamily="66" charset="0"/>
              </a:rPr>
            </a:br>
            <a:r>
              <a:rPr lang="ru-RU" sz="2000" dirty="0" smtClean="0">
                <a:solidFill>
                  <a:schemeClr val="tx1">
                    <a:lumMod val="85000"/>
                  </a:schemeClr>
                </a:solidFill>
                <a:latin typeface="Mistral" pitchFamily="66" charset="0"/>
              </a:rPr>
              <a:t/>
            </a:r>
            <a:br>
              <a:rPr lang="ru-RU" sz="2000" dirty="0" smtClean="0">
                <a:solidFill>
                  <a:schemeClr val="tx1">
                    <a:lumMod val="85000"/>
                  </a:schemeClr>
                </a:solidFill>
                <a:latin typeface="Mistral" pitchFamily="66" charset="0"/>
              </a:rPr>
            </a:br>
            <a:r>
              <a:rPr lang="ru-RU" sz="2200" dirty="0" smtClean="0">
                <a:solidFill>
                  <a:schemeClr val="tx1">
                    <a:lumMod val="85000"/>
                  </a:schemeClr>
                </a:solidFill>
                <a:latin typeface="Mistral" pitchFamily="66" charset="0"/>
              </a:rPr>
              <a:t>Что растёт в саванне?</a:t>
            </a:r>
            <a:br>
              <a:rPr lang="ru-RU" sz="2200" dirty="0" smtClean="0">
                <a:solidFill>
                  <a:schemeClr val="tx1">
                    <a:lumMod val="85000"/>
                  </a:schemeClr>
                </a:solidFill>
                <a:latin typeface="Mistral" pitchFamily="66" charset="0"/>
              </a:rPr>
            </a:br>
            <a:r>
              <a:rPr lang="ru-RU" sz="2200" dirty="0" smtClean="0">
                <a:solidFill>
                  <a:schemeClr val="tx1">
                    <a:lumMod val="85000"/>
                  </a:schemeClr>
                </a:solidFill>
                <a:latin typeface="Mistral" pitchFamily="66" charset="0"/>
              </a:rPr>
              <a:t>Условия жизни очень суровые.</a:t>
            </a:r>
            <a:br>
              <a:rPr lang="ru-RU" sz="2200" dirty="0" smtClean="0">
                <a:solidFill>
                  <a:schemeClr val="tx1">
                    <a:lumMod val="85000"/>
                  </a:schemeClr>
                </a:solidFill>
                <a:latin typeface="Mistral" pitchFamily="66" charset="0"/>
              </a:rPr>
            </a:br>
            <a:r>
              <a:rPr lang="ru-RU" sz="2200" dirty="0" smtClean="0">
                <a:solidFill>
                  <a:schemeClr val="tx1">
                    <a:lumMod val="85000"/>
                  </a:schemeClr>
                </a:solidFill>
                <a:latin typeface="Mistral" pitchFamily="66" charset="0"/>
              </a:rPr>
              <a:t>Почва содержит мало питательных веществ. </a:t>
            </a:r>
            <a:br>
              <a:rPr lang="ru-RU" sz="2200" dirty="0" smtClean="0">
                <a:solidFill>
                  <a:schemeClr val="tx1">
                    <a:lumMod val="85000"/>
                  </a:schemeClr>
                </a:solidFill>
                <a:latin typeface="Mistral" pitchFamily="66" charset="0"/>
              </a:rPr>
            </a:br>
            <a:r>
              <a:rPr lang="ru-RU" sz="2200" dirty="0" smtClean="0">
                <a:solidFill>
                  <a:schemeClr val="tx1">
                    <a:lumMod val="85000"/>
                  </a:schemeClr>
                </a:solidFill>
                <a:latin typeface="Mistral" pitchFamily="66" charset="0"/>
              </a:rPr>
              <a:t>В конце сухих сезонов там часто случаются пожары. </a:t>
            </a:r>
            <a:br>
              <a:rPr lang="ru-RU" sz="2200" dirty="0" smtClean="0">
                <a:solidFill>
                  <a:schemeClr val="tx1">
                    <a:lumMod val="85000"/>
                  </a:schemeClr>
                </a:solidFill>
                <a:latin typeface="Mistral" pitchFamily="66" charset="0"/>
              </a:rPr>
            </a:br>
            <a:r>
              <a:rPr lang="ru-RU" sz="2200" dirty="0" smtClean="0">
                <a:solidFill>
                  <a:schemeClr val="tx1">
                    <a:lumMod val="85000"/>
                  </a:schemeClr>
                </a:solidFill>
                <a:latin typeface="Mistral" pitchFamily="66" charset="0"/>
              </a:rPr>
              <a:t>Дерево Баобаб </a:t>
            </a:r>
            <a:r>
              <a:rPr lang="ru-RU" sz="2200" dirty="0" smtClean="0">
                <a:latin typeface="Mistral" pitchFamily="66" charset="0"/>
              </a:rPr>
              <a:t>отличается толстым, защищённым от огня стволом, способным хранить в себе запасы воды. </a:t>
            </a:r>
            <a:r>
              <a:rPr lang="ru-RU" sz="1000" dirty="0" smtClean="0"/>
              <a:t/>
            </a:r>
            <a:br>
              <a:rPr lang="ru-RU" sz="1000" dirty="0" smtClean="0"/>
            </a:br>
            <a:endParaRPr lang="ru-RU" sz="3100" dirty="0"/>
          </a:p>
        </p:txBody>
      </p:sp>
      <p:pic>
        <p:nvPicPr>
          <p:cNvPr id="7" name="Рисунок 6" descr="275px-Baobob_tree.jpg"/>
          <p:cNvPicPr>
            <a:picLocks noChangeAspect="1"/>
          </p:cNvPicPr>
          <p:nvPr/>
        </p:nvPicPr>
        <p:blipFill>
          <a:blip r:embed="rId4" cstate="print">
            <a:lum contrast="30000"/>
          </a:blip>
          <a:stretch>
            <a:fillRect/>
          </a:stretch>
        </p:blipFill>
        <p:spPr>
          <a:xfrm>
            <a:off x="7162800" y="4002578"/>
            <a:ext cx="1752600" cy="2619341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nick_brandt_29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contrast="30000"/>
          </a:blip>
          <a:stretch>
            <a:fillRect/>
          </a:stretch>
        </p:blipFill>
        <p:spPr>
          <a:xfrm>
            <a:off x="5181600" y="2057400"/>
            <a:ext cx="3162300" cy="3162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248a34aaff32bc12a2ccf1f5153cf943_photo_gray_preview_8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0"/>
            <a:ext cx="3841052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tumblr_kquriwiX1e1qzkffpo3_500.jpg"/>
          <p:cNvPicPr>
            <a:picLocks noChangeAspect="1"/>
          </p:cNvPicPr>
          <p:nvPr/>
        </p:nvPicPr>
        <p:blipFill>
          <a:blip r:embed="rId4" cstate="print"/>
          <a:srcRect l="5257" t="4074" r="5257" b="4074"/>
          <a:stretch>
            <a:fillRect/>
          </a:stretch>
        </p:blipFill>
        <p:spPr>
          <a:xfrm>
            <a:off x="0" y="338328"/>
            <a:ext cx="5257800" cy="651967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0"/>
            <a:ext cx="4953000" cy="762000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Mistral" pitchFamily="66" charset="0"/>
              </a:rPr>
              <a:t/>
            </a:r>
            <a:br>
              <a:rPr lang="ru-RU" sz="2000" dirty="0" smtClean="0">
                <a:latin typeface="Mistral" pitchFamily="66" charset="0"/>
              </a:rPr>
            </a:br>
            <a:r>
              <a:rPr lang="ru-RU" sz="2000" dirty="0" smtClean="0">
                <a:latin typeface="Mistral" pitchFamily="66" charset="0"/>
              </a:rPr>
              <a:t/>
            </a:r>
            <a:br>
              <a:rPr lang="ru-RU" sz="2000" dirty="0" smtClean="0">
                <a:latin typeface="Mistral" pitchFamily="66" charset="0"/>
              </a:rPr>
            </a:br>
            <a:r>
              <a:rPr lang="ru-RU" sz="2200" dirty="0" smtClean="0">
                <a:latin typeface="Mistral" pitchFamily="66" charset="0"/>
              </a:rPr>
              <a:t>В животном мире саванны —</a:t>
            </a:r>
            <a:br>
              <a:rPr lang="ru-RU" sz="2200" dirty="0" smtClean="0">
                <a:latin typeface="Mistral" pitchFamily="66" charset="0"/>
              </a:rPr>
            </a:br>
            <a:r>
              <a:rPr lang="ru-RU" sz="2200" dirty="0" smtClean="0">
                <a:latin typeface="Mistral" pitchFamily="66" charset="0"/>
              </a:rPr>
              <a:t>изобилие крупных животных. </a:t>
            </a: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/>
          </a:p>
        </p:txBody>
      </p:sp>
      <p:pic>
        <p:nvPicPr>
          <p:cNvPr id="9" name="Рисунок 8" descr="L_2a0aafa43fada3bac9b9fd422d855c7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676400"/>
            <a:ext cx="3962400" cy="3196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5273389" y="5791200"/>
            <a:ext cx="38706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Mistral" pitchFamily="66" charset="0"/>
              </a:rPr>
              <a:t>На первый взгляд  они милые,</a:t>
            </a:r>
          </a:p>
          <a:p>
            <a:r>
              <a:rPr lang="ru-RU" dirty="0" smtClean="0">
                <a:latin typeface="Mistral" pitchFamily="66" charset="0"/>
              </a:rPr>
              <a:t>но на самом деле в их душах </a:t>
            </a:r>
          </a:p>
          <a:p>
            <a:r>
              <a:rPr lang="ru-RU" dirty="0" smtClean="0">
                <a:latin typeface="Mistral" pitchFamily="66" charset="0"/>
              </a:rPr>
              <a:t>таятся инстинкты самосохранения…   </a:t>
            </a:r>
            <a:endParaRPr lang="ru-RU" dirty="0">
              <a:latin typeface="Mistral" pitchFamily="66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375a4_c994bbdb_XL.jpe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20000"/>
          </a:blip>
          <a:stretch>
            <a:fillRect/>
          </a:stretch>
        </p:blipFill>
        <p:spPr>
          <a:xfrm>
            <a:off x="0" y="0"/>
            <a:ext cx="882772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38600" y="0"/>
            <a:ext cx="5105400" cy="190500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Mistral" pitchFamily="66" charset="0"/>
              </a:rPr>
              <a:t>В африканской саванне имеются огромные национальные парки, где дикие животные живут до сих пор. Одним их таких парков является</a:t>
            </a:r>
            <a:r>
              <a:rPr lang="ru-RU" sz="1600" dirty="0" smtClean="0">
                <a:latin typeface="Mistral" pitchFamily="66" charset="0"/>
              </a:rPr>
              <a:t>  </a:t>
            </a:r>
            <a:r>
              <a:rPr lang="ru-RU" sz="2700" dirty="0" smtClean="0">
                <a:latin typeface="Mistral" pitchFamily="66" charset="0"/>
              </a:rPr>
              <a:t>СЕРЕНГЕТИ 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L_4a4a89d665e5d54e21dd60b6fb525758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5105400"/>
            <a:ext cx="8839200" cy="1554162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latin typeface="Mistral" pitchFamily="66" charset="0"/>
              </a:rPr>
              <a:t/>
            </a:r>
            <a:br>
              <a:rPr lang="ru-RU" sz="2000" dirty="0" smtClean="0">
                <a:latin typeface="Mistral" pitchFamily="66" charset="0"/>
              </a:rPr>
            </a:b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  <a:latin typeface="Mistral" pitchFamily="66" charset="0"/>
              </a:rPr>
              <a:t>В африканской саванне  обитают тысячи разных видов великолепных животных. Это такие как грациозный гепард, воинственный буйвол, забавный слон, могучий лев, милый жираф,  а также безусловно змеи…. Уже интересно? Тогда начнём;</a:t>
            </a:r>
            <a:endParaRPr lang="ru-RU" sz="2400" dirty="0">
              <a:solidFill>
                <a:schemeClr val="tx1">
                  <a:lumMod val="95000"/>
                </a:schemeClr>
              </a:solidFill>
              <a:latin typeface="Mistral" pitchFamily="66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218a8_b4b00d65_XL.jpe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lum contrast="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bg1"/>
                </a:solidFill>
                <a:latin typeface="Mistral" pitchFamily="66" charset="0"/>
              </a:rPr>
              <a:t>Гепард</a:t>
            </a:r>
            <a:endParaRPr lang="ru-RU" sz="6000" dirty="0">
              <a:solidFill>
                <a:schemeClr val="bg1"/>
              </a:solidFill>
              <a:latin typeface="Mistral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00" y="2133600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  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62abe3bdd7f3e14b801b127aad_prev.jpg"/>
          <p:cNvPicPr>
            <a:picLocks noChangeAspect="1"/>
          </p:cNvPicPr>
          <p:nvPr/>
        </p:nvPicPr>
        <p:blipFill>
          <a:blip r:embed="rId2" cstate="print">
            <a:lum bright="-10000" contrast="20000"/>
          </a:blip>
          <a:stretch>
            <a:fillRect/>
          </a:stretch>
        </p:blipFill>
        <p:spPr>
          <a:xfrm>
            <a:off x="1828800" y="80093"/>
            <a:ext cx="5571439" cy="6777907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TextBox 4"/>
          <p:cNvSpPr txBox="1"/>
          <p:nvPr/>
        </p:nvSpPr>
        <p:spPr>
          <a:xfrm>
            <a:off x="1" y="4038600"/>
            <a:ext cx="25145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Mistral" pitchFamily="66" charset="0"/>
              </a:rPr>
              <a:t>Хорошо приспособлен </a:t>
            </a:r>
          </a:p>
          <a:p>
            <a:r>
              <a:rPr lang="ru-RU" dirty="0" smtClean="0">
                <a:latin typeface="Mistral" pitchFamily="66" charset="0"/>
              </a:rPr>
              <a:t>к быстрому бегу. </a:t>
            </a:r>
          </a:p>
          <a:p>
            <a:r>
              <a:rPr lang="ru-RU" dirty="0" smtClean="0">
                <a:latin typeface="Mistral" pitchFamily="66" charset="0"/>
              </a:rPr>
              <a:t>Это крупное животное, хвост длинный. </a:t>
            </a:r>
          </a:p>
          <a:p>
            <a:r>
              <a:rPr lang="ru-RU" dirty="0" smtClean="0">
                <a:latin typeface="Mistral" pitchFamily="66" charset="0"/>
              </a:rPr>
              <a:t>Мех короткий. </a:t>
            </a:r>
          </a:p>
          <a:p>
            <a:r>
              <a:rPr lang="ru-RU" dirty="0" smtClean="0">
                <a:latin typeface="Mistral" pitchFamily="66" charset="0"/>
              </a:rPr>
              <a:t>Есть небольшая грива.</a:t>
            </a:r>
          </a:p>
          <a:p>
            <a:r>
              <a:rPr lang="ru-RU" dirty="0" smtClean="0">
                <a:latin typeface="Mistral" pitchFamily="66" charset="0"/>
              </a:rPr>
              <a:t>Желтоватый  тон окраски.</a:t>
            </a:r>
            <a:endParaRPr lang="ru-RU" dirty="0">
              <a:latin typeface="Mistral" pitchFamily="66" charset="0"/>
            </a:endParaRPr>
          </a:p>
        </p:txBody>
      </p:sp>
      <p:pic>
        <p:nvPicPr>
          <p:cNvPr id="7" name="Рисунок 6" descr="B4394.jpg"/>
          <p:cNvPicPr>
            <a:picLocks noChangeAspect="1"/>
          </p:cNvPicPr>
          <p:nvPr/>
        </p:nvPicPr>
        <p:blipFill>
          <a:blip r:embed="rId3" cstate="print">
            <a:grayscl/>
            <a:lum contrast="30000"/>
          </a:blip>
          <a:stretch>
            <a:fillRect/>
          </a:stretch>
        </p:blipFill>
        <p:spPr>
          <a:xfrm rot="20849899">
            <a:off x="0" y="228600"/>
            <a:ext cx="2514600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High Velocity, Cheetah.jp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  <a:lum contrast="20000"/>
          </a:blip>
          <a:stretch>
            <a:fillRect/>
          </a:stretch>
        </p:blipFill>
        <p:spPr>
          <a:xfrm rot="443223">
            <a:off x="6324600" y="2133600"/>
            <a:ext cx="2514600" cy="18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L_1b66a0545f867f870f127ee3b159e05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398284">
            <a:off x="381000" y="2057400"/>
            <a:ext cx="2286000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0a2943ee9941d323581db1bb0b24a02a.jpeg"/>
          <p:cNvPicPr>
            <a:picLocks noChangeAspect="1"/>
          </p:cNvPicPr>
          <p:nvPr/>
        </p:nvPicPr>
        <p:blipFill>
          <a:blip r:embed="rId6" cstate="print">
            <a:grayscl/>
            <a:lum contrast="30000"/>
          </a:blip>
          <a:stretch>
            <a:fillRect/>
          </a:stretch>
        </p:blipFill>
        <p:spPr>
          <a:xfrm rot="20903960">
            <a:off x="6392333" y="152400"/>
            <a:ext cx="2751667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L_6dfb0d3a281f9fe48f03be4e5fabb5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272"/>
            <a:ext cx="5591937" cy="6861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L_1b66a0545f867f870f127ee3b159e050.jpg"/>
          <p:cNvPicPr>
            <a:picLocks noChangeAspect="1"/>
          </p:cNvPicPr>
          <p:nvPr/>
        </p:nvPicPr>
        <p:blipFill>
          <a:blip r:embed="rId3" cstate="print">
            <a:grayscl/>
            <a:lum contrast="20000"/>
          </a:blip>
          <a:stretch>
            <a:fillRect/>
          </a:stretch>
        </p:blipFill>
        <p:spPr>
          <a:xfrm>
            <a:off x="3505200" y="838200"/>
            <a:ext cx="5372100" cy="4118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5638800" y="502920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>
              <a:latin typeface="Mistral" pitchFamily="66" charset="0"/>
            </a:endParaRPr>
          </a:p>
          <a:p>
            <a:r>
              <a:rPr lang="ru-RU" sz="2400" dirty="0" smtClean="0">
                <a:latin typeface="Mistral" pitchFamily="66" charset="0"/>
              </a:rPr>
              <a:t>В этих животных есть что-то особенное…</a:t>
            </a:r>
            <a:endParaRPr lang="ru-RU" sz="2400" dirty="0">
              <a:latin typeface="Mistral" pitchFamily="66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</TotalTime>
  <Words>384</Words>
  <Application>Microsoft Office PowerPoint</Application>
  <PresentationFormat>Экран (4:3)</PresentationFormat>
  <Paragraphs>79</Paragraphs>
  <Slides>25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Office Theme</vt:lpstr>
      <vt:lpstr>Слайд 1</vt:lpstr>
      <vt:lpstr>Климат</vt:lpstr>
      <vt:lpstr>  Что растёт в саванне? Условия жизни очень суровые. Почва содержит мало питательных веществ.  В конце сухих сезонов там часто случаются пожары.  Дерево Баобаб отличается толстым, защищённым от огня стволом, способным хранить в себе запасы воды.  </vt:lpstr>
      <vt:lpstr>  В животном мире саванны — изобилие крупных животных.  </vt:lpstr>
      <vt:lpstr>В африканской саванне имеются огромные национальные парки, где дикие животные живут до сих пор. Одним их таких парков является  СЕРЕНГЕТИ  </vt:lpstr>
      <vt:lpstr> В африканской саванне  обитают тысячи разных видов великолепных животных. Это такие как грациозный гепард, воинственный буйвол, забавный слон, могучий лев, милый жираф,  а также безусловно змеи…. Уже интересно? Тогда начнём;</vt:lpstr>
      <vt:lpstr>Гепард</vt:lpstr>
      <vt:lpstr>Слайд 8</vt:lpstr>
      <vt:lpstr>Слайд 9</vt:lpstr>
      <vt:lpstr>Буйвол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Саванна –  это очень интересная зона исследования,  с увлекательной историй, удивительной флорой и фауной!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Ирина</cp:lastModifiedBy>
  <cp:revision>94</cp:revision>
  <dcterms:modified xsi:type="dcterms:W3CDTF">2012-10-04T04:00:29Z</dcterms:modified>
</cp:coreProperties>
</file>